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20BF45E-11E2-4BBF-A5EB-A02E363758FD}" type="datetimeFigureOut">
              <a:rPr lang="en-US"/>
              <a:pPr>
                <a:defRPr/>
              </a:pPr>
              <a:t>10/7/2013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D4C1EFF-8FFC-4D15-B3C5-6B153E8787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A205E62-024F-4734-8BD4-A580D58FC877}" type="datetimeFigureOut">
              <a:rPr lang="en-US"/>
              <a:pPr>
                <a:defRPr/>
              </a:pPr>
              <a:t>10/7/2013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19D16EA-2F31-4FFC-92FB-4AD22CBE18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12AE55B-F74B-43F2-A14F-DFA462192199}" type="datetimeFigureOut">
              <a:rPr lang="en-US"/>
              <a:pPr>
                <a:defRPr/>
              </a:pPr>
              <a:t>10/7/2013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35BFA77-59E3-4E7C-A947-96F30B1604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A313685-0263-4F71-9DE3-BC3B354CDB01}" type="datetimeFigureOut">
              <a:rPr lang="en-US"/>
              <a:pPr>
                <a:defRPr/>
              </a:pPr>
              <a:t>10/7/2013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334E6C-C03B-4C90-BDE8-58A4C04020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E3A1023-95AB-44EA-92A4-C12A6CD28601}" type="datetimeFigureOut">
              <a:rPr lang="en-US"/>
              <a:pPr>
                <a:defRPr/>
              </a:pPr>
              <a:t>10/7/2013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6647B4-9D03-4BD4-8F41-EBB5C5AACD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78BC6E1-F1D1-471A-BFDF-A97FE155B6A1}" type="datetimeFigureOut">
              <a:rPr lang="en-US"/>
              <a:pPr>
                <a:defRPr/>
              </a:pPr>
              <a:t>10/7/2013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2D1C33F-2ACC-4BE1-B0E0-3893CC3AC4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F40FFF68-AC5E-4732-B9DF-E1667F14CD63}" type="datetimeFigureOut">
              <a:rPr lang="en-US"/>
              <a:pPr>
                <a:defRPr/>
              </a:pPr>
              <a:t>10/7/2013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8AFE3E2-AA21-487D-BD63-7918411911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0B48ACD9-36C9-4CA3-AB95-CD2D74F965DB}" type="datetimeFigureOut">
              <a:rPr lang="en-US"/>
              <a:pPr>
                <a:defRPr/>
              </a:pPr>
              <a:t>10/7/2013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36D784B-C0D4-414C-B78F-BA84DE3238A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A4E6102-D562-46E0-863A-E6C95467EE8F}" type="datetimeFigureOut">
              <a:rPr lang="en-US"/>
              <a:pPr>
                <a:defRPr/>
              </a:pPr>
              <a:t>10/7/2013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F358EE1-6DAD-48AE-A8B9-C1884AFA87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1A2B15C-4097-42D8-B806-A1A70DBA6068}" type="datetimeFigureOut">
              <a:rPr lang="en-US"/>
              <a:pPr>
                <a:defRPr/>
              </a:pPr>
              <a:t>10/7/2013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942EC90-F1E7-41EE-9FBF-42AB2335F9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C6A3E6DA-AD8C-4966-82E0-E3D8683DE4C6}" type="datetimeFigureOut">
              <a:rPr lang="en-US"/>
              <a:pPr>
                <a:defRPr/>
              </a:pPr>
              <a:t>10/7/2013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FA5826E-E480-4915-8B61-0416378ED0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37BDA90-4549-440F-8726-3756972BAC51}" type="datetimeFigureOut">
              <a:rPr lang="en-US"/>
              <a:pPr>
                <a:defRPr/>
              </a:pPr>
              <a:t>10/7/2013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10F06D55-AA2B-4EBF-A7A7-56E758A519F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7" r:id="rId1"/>
    <p:sldLayoutId id="2147483706" r:id="rId2"/>
    <p:sldLayoutId id="2147483708"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rethren.org/video/2013/war-is-si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57400"/>
            <a:ext cx="8229600" cy="1828800"/>
          </a:xfrm>
        </p:spPr>
        <p:txBody>
          <a:bodyPr/>
          <a:lstStyle/>
          <a:p>
            <a:pPr fontAlgn="auto">
              <a:spcAft>
                <a:spcPts val="0"/>
              </a:spcAft>
              <a:defRPr/>
            </a:pPr>
            <a:r>
              <a:rPr lang="en-US" dirty="0" smtClean="0"/>
              <a:t>Looking Back: U.S. ponders role in </a:t>
            </a:r>
            <a:r>
              <a:rPr lang="en-US" dirty="0" err="1" smtClean="0"/>
              <a:t>syria</a:t>
            </a:r>
            <a:endParaRPr lang="en-US" dirty="0">
              <a:effectLst/>
            </a:endParaRPr>
          </a:p>
        </p:txBody>
      </p:sp>
      <p:sp>
        <p:nvSpPr>
          <p:cNvPr id="13314" name="Subtitle 2"/>
          <p:cNvSpPr>
            <a:spLocks noGrp="1"/>
          </p:cNvSpPr>
          <p:nvPr>
            <p:ph type="subTitle" idx="1"/>
          </p:nvPr>
        </p:nvSpPr>
        <p:spPr>
          <a:xfrm>
            <a:off x="1371600" y="3962400"/>
            <a:ext cx="6400800" cy="1752600"/>
          </a:xfrm>
        </p:spPr>
        <p:txBody>
          <a:bodyPr/>
          <a:lstStyle/>
          <a:p>
            <a:endParaRPr lang="en-US" smtClean="0"/>
          </a:p>
          <a:p>
            <a:r>
              <a:rPr lang="en-US" smtClean="0"/>
              <a:t>CPC Adult Education</a:t>
            </a:r>
          </a:p>
          <a:p>
            <a:r>
              <a:rPr lang="en-US" smtClean="0"/>
              <a:t>October 6</a:t>
            </a:r>
            <a:r>
              <a:rPr lang="en-US" baseline="30000" smtClean="0"/>
              <a:t>th</a:t>
            </a:r>
            <a:r>
              <a:rPr lang="en-US" smtClean="0"/>
              <a:t>, 2013</a:t>
            </a:r>
          </a:p>
        </p:txBody>
      </p:sp>
      <p:pic>
        <p:nvPicPr>
          <p:cNvPr id="13315" name="Picture 2" descr="http://www.thewiredword.com/_img/tww_logo_email.jpg"/>
          <p:cNvPicPr>
            <a:picLocks noChangeAspect="1" noChangeArrowheads="1"/>
          </p:cNvPicPr>
          <p:nvPr/>
        </p:nvPicPr>
        <p:blipFill>
          <a:blip r:embed="rId2"/>
          <a:srcRect/>
          <a:stretch>
            <a:fillRect/>
          </a:stretch>
        </p:blipFill>
        <p:spPr bwMode="auto">
          <a:xfrm>
            <a:off x="2971800" y="228600"/>
            <a:ext cx="3227388"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Background</a:t>
            </a:r>
            <a:endParaRPr lang="en-US" dirty="0"/>
          </a:p>
        </p:txBody>
      </p:sp>
      <p:sp>
        <p:nvSpPr>
          <p:cNvPr id="14338" name="Content Placeholder 2"/>
          <p:cNvSpPr>
            <a:spLocks noGrp="1"/>
          </p:cNvSpPr>
          <p:nvPr>
            <p:ph idx="1"/>
          </p:nvPr>
        </p:nvSpPr>
        <p:spPr/>
        <p:txBody>
          <a:bodyPr/>
          <a:lstStyle/>
          <a:p>
            <a:r>
              <a:rPr lang="en-US" smtClean="0"/>
              <a:t>Chemical attack in Syria kills 1,400, including 426 children</a:t>
            </a:r>
          </a:p>
          <a:p>
            <a:r>
              <a:rPr lang="en-US" smtClean="0"/>
              <a:t>Syria has ~1,000 tons of chemical weapons hidden in 50 locations.</a:t>
            </a:r>
          </a:p>
          <a:p>
            <a:r>
              <a:rPr lang="en-US" smtClean="0"/>
              <a:t>U.S. has “red line” regarding use of chemical weapons, but isn’t always consistent</a:t>
            </a:r>
          </a:p>
          <a:p>
            <a:r>
              <a:rPr lang="en-US" smtClean="0"/>
              <a:t>Very little appetite for military intervention</a:t>
            </a:r>
          </a:p>
          <a:p>
            <a:pPr lvl="1"/>
            <a:r>
              <a:rPr lang="en-US" smtClean="0"/>
              <a:t>However –global condemnation for use of chemical weapons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War is Ugly</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dirty="0" smtClean="0"/>
              <a:t>Approximately 100,000 people have been killed in Syria’s 2 year civil war.  This attack was roughly 1% of the total.</a:t>
            </a:r>
          </a:p>
          <a:p>
            <a:pPr marL="548640" indent="-411480" fontAlgn="auto">
              <a:spcAft>
                <a:spcPts val="0"/>
              </a:spcAft>
              <a:buClr>
                <a:schemeClr val="tx1">
                  <a:shade val="95000"/>
                </a:schemeClr>
              </a:buClr>
              <a:buFont typeface="Wingdings 2"/>
              <a:buChar char=""/>
              <a:defRPr/>
            </a:pPr>
            <a:r>
              <a:rPr lang="en-US" dirty="0" smtClean="0"/>
              <a:t>Are we getting fixated on the manner of killing in this gas attack; i.e. is it any worse than guns or bombs?</a:t>
            </a:r>
            <a:endParaRPr lang="en-US" dirty="0"/>
          </a:p>
          <a:p>
            <a:pPr marL="548640" indent="-411480" fontAlgn="auto">
              <a:spcAft>
                <a:spcPts val="0"/>
              </a:spcAft>
              <a:buClr>
                <a:schemeClr val="tx1">
                  <a:shade val="95000"/>
                </a:schemeClr>
              </a:buClr>
              <a:buFont typeface="Wingdings 2"/>
              <a:buChar char=""/>
              <a:defRPr/>
            </a:pPr>
            <a:r>
              <a:rPr lang="en-US" dirty="0" smtClean="0"/>
              <a:t>What constitutes a crime against humanity?</a:t>
            </a:r>
          </a:p>
          <a:p>
            <a:pPr marL="548640" indent="-411480" fontAlgn="auto">
              <a:spcAft>
                <a:spcPts val="0"/>
              </a:spcAft>
              <a:buClr>
                <a:schemeClr val="tx1">
                  <a:shade val="95000"/>
                </a:schemeClr>
              </a:buClr>
              <a:buFont typeface="Wingdings 2"/>
              <a:buChar char=""/>
              <a:defRPr/>
            </a:pPr>
            <a:r>
              <a:rPr lang="en-US" dirty="0" smtClean="0"/>
              <a:t>What legal and moral authority is required to intervene when a crime against humanity has occurred?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Military Action</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a:t>What standards should our nation use when evaluating whether the actions of another country rise to a level </a:t>
            </a:r>
            <a:r>
              <a:rPr lang="en-US" dirty="0" smtClean="0"/>
              <a:t>that justifies </a:t>
            </a:r>
            <a:r>
              <a:rPr lang="en-US" dirty="0"/>
              <a:t>a military response? </a:t>
            </a:r>
            <a:endParaRPr lang="en-US" dirty="0" smtClean="0"/>
          </a:p>
          <a:p>
            <a:pPr marL="137160" indent="0" fontAlgn="auto">
              <a:spcAft>
                <a:spcPts val="0"/>
              </a:spcAft>
              <a:buClr>
                <a:schemeClr val="tx1">
                  <a:shade val="95000"/>
                </a:schemeClr>
              </a:buClr>
              <a:buFont typeface="Wingdings 2"/>
              <a:buNone/>
              <a:defRPr/>
            </a:pPr>
            <a:endParaRPr lang="en-US" dirty="0" smtClean="0"/>
          </a:p>
          <a:p>
            <a:pPr marL="548640" indent="-411480" fontAlgn="auto">
              <a:spcAft>
                <a:spcPts val="0"/>
              </a:spcAft>
              <a:buClr>
                <a:schemeClr val="tx1">
                  <a:shade val="95000"/>
                </a:schemeClr>
              </a:buClr>
              <a:buFont typeface="Wingdings 2"/>
              <a:buChar char=""/>
              <a:defRPr/>
            </a:pPr>
            <a:r>
              <a:rPr lang="en-US" dirty="0" smtClean="0"/>
              <a:t>If </a:t>
            </a:r>
            <a:r>
              <a:rPr lang="en-US" dirty="0"/>
              <a:t>two nations commit similar acts equally egregious, but we elect to act against only one of the two, what possible reasons might our government have for treating them differently?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Military Action</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dirty="0"/>
              <a:t>National interest: a country's goals and ambitions whether economic, military, or cultural.</a:t>
            </a:r>
          </a:p>
          <a:p>
            <a:pPr marL="137160" indent="0" fontAlgn="auto">
              <a:spcAft>
                <a:spcPts val="0"/>
              </a:spcAft>
              <a:buClr>
                <a:schemeClr val="tx1">
                  <a:shade val="95000"/>
                </a:schemeClr>
              </a:buClr>
              <a:buFont typeface="Wingdings 2"/>
              <a:buNone/>
              <a:defRPr/>
            </a:pPr>
            <a:endParaRPr lang="en-US" dirty="0" smtClean="0"/>
          </a:p>
          <a:p>
            <a:pPr marL="548640" indent="-411480" fontAlgn="auto">
              <a:spcAft>
                <a:spcPts val="0"/>
              </a:spcAft>
              <a:buClr>
                <a:schemeClr val="tx1">
                  <a:shade val="95000"/>
                </a:schemeClr>
              </a:buClr>
              <a:buFont typeface="Wingdings 2"/>
              <a:buChar char=""/>
              <a:defRPr/>
            </a:pPr>
            <a:r>
              <a:rPr lang="en-US" dirty="0" smtClean="0"/>
              <a:t>How does </a:t>
            </a:r>
            <a:r>
              <a:rPr lang="en-US" dirty="0"/>
              <a:t>the concept of "the national interest" bear upon military decisions and actions by the government, and how is this different -- or is it? -- from personal decisions and actions</a:t>
            </a:r>
            <a:r>
              <a:rPr lang="en-US" dirty="0" smtClean="0"/>
              <a:t>?</a:t>
            </a:r>
          </a:p>
          <a:p>
            <a:pPr marL="548640" indent="-411480" fontAlgn="auto">
              <a:spcAft>
                <a:spcPts val="0"/>
              </a:spcAft>
              <a:buClr>
                <a:schemeClr val="tx1">
                  <a:shade val="95000"/>
                </a:schemeClr>
              </a:buClr>
              <a:buFont typeface="Wingdings 2"/>
              <a:buChar char=""/>
              <a:defRPr/>
            </a:pPr>
            <a:endParaRPr lang="en-US" dirty="0"/>
          </a:p>
          <a:p>
            <a:pPr marL="137160" indent="0" fontAlgn="auto">
              <a:spcAft>
                <a:spcPts val="0"/>
              </a:spcAft>
              <a:buClr>
                <a:schemeClr val="tx1">
                  <a:shade val="95000"/>
                </a:schemeClr>
              </a:buClr>
              <a:buFont typeface="Wingdings 2"/>
              <a:buNone/>
              <a:defRPr/>
            </a:pP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Preemptive Action</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dirty="0" smtClean="0"/>
              <a:t>Some groups pushed for military action in Syria before solid proof of responsibility was available.</a:t>
            </a:r>
          </a:p>
          <a:p>
            <a:pPr marL="137160" indent="0" fontAlgn="auto">
              <a:spcAft>
                <a:spcPts val="0"/>
              </a:spcAft>
              <a:buClr>
                <a:schemeClr val="tx1">
                  <a:shade val="95000"/>
                </a:schemeClr>
              </a:buClr>
              <a:buFont typeface="Wingdings 2"/>
              <a:buNone/>
              <a:defRPr/>
            </a:pPr>
            <a:endParaRPr lang="en-US" dirty="0" smtClean="0"/>
          </a:p>
          <a:p>
            <a:pPr marL="548640" indent="-411480" fontAlgn="auto">
              <a:spcAft>
                <a:spcPts val="0"/>
              </a:spcAft>
              <a:buClr>
                <a:schemeClr val="tx1">
                  <a:shade val="95000"/>
                </a:schemeClr>
              </a:buClr>
              <a:buFont typeface="Wingdings 2"/>
              <a:buChar char=""/>
              <a:defRPr/>
            </a:pPr>
            <a:r>
              <a:rPr lang="en-US" dirty="0" smtClean="0"/>
              <a:t>When is it acceptable for a nation to act preemptively in a military strike?</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r>
              <a:rPr lang="en-US" dirty="0" smtClean="0"/>
              <a:t>Do the same rules apply to our personal lives?  For example, my neighbor looks a little shady, so I burn down his house.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Preemptive Action</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b="1" u="sng" dirty="0"/>
              <a:t>Esther 8:11 - 9:10</a:t>
            </a:r>
            <a:endParaRPr lang="en-US" dirty="0"/>
          </a:p>
          <a:p>
            <a:pPr marL="137160" indent="0" fontAlgn="auto">
              <a:spcAft>
                <a:spcPts val="0"/>
              </a:spcAft>
              <a:buClr>
                <a:schemeClr val="tx1">
                  <a:shade val="95000"/>
                </a:schemeClr>
              </a:buClr>
              <a:buFont typeface="Wingdings 2"/>
              <a:buNone/>
              <a:defRPr/>
            </a:pPr>
            <a:r>
              <a:rPr lang="en-US" i="1" dirty="0"/>
              <a:t>By these letters the king allowed the Jews who were in every city to assemble and defend their lives, to destroy, to kill, and to annihilate any armed force of any people or province that might attack them… but they did not touch the plunder.</a:t>
            </a:r>
            <a:r>
              <a:rPr lang="en-US" dirty="0"/>
              <a:t> </a:t>
            </a:r>
            <a:endParaRPr lang="en-US" dirty="0" smtClean="0"/>
          </a:p>
          <a:p>
            <a:pPr marL="137160" indent="0" fontAlgn="auto">
              <a:spcAft>
                <a:spcPts val="0"/>
              </a:spcAft>
              <a:buClr>
                <a:schemeClr val="tx1">
                  <a:shade val="95000"/>
                </a:schemeClr>
              </a:buClr>
              <a:buFont typeface="Wingdings 2"/>
              <a:buNone/>
              <a:defRPr/>
            </a:pPr>
            <a:endParaRPr lang="en-US" dirty="0" smtClean="0"/>
          </a:p>
          <a:p>
            <a:pPr marL="548640" indent="-411480" fontAlgn="auto">
              <a:spcAft>
                <a:spcPts val="0"/>
              </a:spcAft>
              <a:buClr>
                <a:schemeClr val="tx1">
                  <a:shade val="95000"/>
                </a:schemeClr>
              </a:buClr>
              <a:buFont typeface="Wingdings 2"/>
              <a:buChar char=""/>
              <a:defRPr/>
            </a:pPr>
            <a:r>
              <a:rPr lang="en-US" dirty="0" smtClean="0"/>
              <a:t>Why is it pertinent that the bible verse explicitly mentions that no plunder was taken?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All War is Sin – </a:t>
            </a:r>
            <a:r>
              <a:rPr lang="en-US" dirty="0" err="1" smtClean="0"/>
              <a:t>Ora</a:t>
            </a:r>
            <a:r>
              <a:rPr lang="en-US" dirty="0" smtClean="0"/>
              <a:t> Huston</a:t>
            </a:r>
            <a:endParaRPr lang="en-US" dirty="0"/>
          </a:p>
        </p:txBody>
      </p:sp>
      <p:sp>
        <p:nvSpPr>
          <p:cNvPr id="20482" name="Content Placeholder 2"/>
          <p:cNvSpPr>
            <a:spLocks noGrp="1"/>
          </p:cNvSpPr>
          <p:nvPr>
            <p:ph idx="1"/>
          </p:nvPr>
        </p:nvSpPr>
        <p:spPr/>
        <p:txBody>
          <a:bodyPr/>
          <a:lstStyle/>
          <a:p>
            <a:r>
              <a:rPr lang="en-US" smtClean="0">
                <a:hlinkClick r:id="rId2"/>
              </a:rPr>
              <a:t>http://www.brethren.org/video/2013/war-is-sin.html</a:t>
            </a:r>
            <a:endParaRPr lang="en-US" smtClean="0"/>
          </a:p>
          <a:p>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182</TotalTime>
  <Words>329</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8</vt:i4>
      </vt:variant>
    </vt:vector>
  </HeadingPairs>
  <TitlesOfParts>
    <vt:vector size="17" baseType="lpstr">
      <vt:lpstr>Book Antiqua</vt:lpstr>
      <vt:lpstr>Arial</vt:lpstr>
      <vt:lpstr>Lucida Sans</vt:lpstr>
      <vt:lpstr>Wingdings 2</vt:lpstr>
      <vt:lpstr>Wingdings</vt:lpstr>
      <vt:lpstr>Wingdings 3</vt:lpstr>
      <vt:lpstr>Calibri</vt:lpstr>
      <vt:lpstr>Apex</vt:lpstr>
      <vt:lpstr>Apex</vt:lpstr>
      <vt:lpstr>Slide 1</vt:lpstr>
      <vt:lpstr>Slide 2</vt:lpstr>
      <vt:lpstr>Slide 3</vt:lpstr>
      <vt:lpstr>Slide 4</vt:lpstr>
      <vt:lpstr>Slide 5</vt:lpstr>
      <vt:lpstr>Slide 6</vt:lpstr>
      <vt:lpstr>Slide 7</vt:lpstr>
      <vt:lpstr>Slide 8</vt:lpstr>
    </vt:vector>
  </TitlesOfParts>
  <Company>Mayo 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Argentina's Cardinal Bergoglio Becomes Pope Francis</dc:title>
  <dc:creator>Shannon A Bennett</dc:creator>
  <cp:lastModifiedBy>office</cp:lastModifiedBy>
  <cp:revision>23</cp:revision>
  <dcterms:created xsi:type="dcterms:W3CDTF">2013-04-09T01:57:45Z</dcterms:created>
  <dcterms:modified xsi:type="dcterms:W3CDTF">2013-10-07T17:48:27Z</dcterms:modified>
</cp:coreProperties>
</file>