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E7ED085-F153-4186-8E0D-DEA94E314A56}" type="datetimeFigureOut">
              <a:rPr lang="en-US"/>
              <a:pPr>
                <a:defRPr/>
              </a:pPr>
              <a:t>11/18/2013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B6F3106-D8C3-4376-8CF7-E937235736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A2D75C-6131-4DD3-B9E3-85E91F769AD0}"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Story from TWW team member Frank Ramirez</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E653E4-2DBB-4105-9D03-354A388EE942}"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7BD747AE-92E8-4324-9A92-308309757276}" type="datetimeFigureOut">
              <a:rPr lang="en-US"/>
              <a:pPr>
                <a:defRPr/>
              </a:pPr>
              <a:t>11/18/2013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3A467A5-3311-41C1-9981-E168E1B115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30B946C-E38E-48CA-96EB-583A56F77311}" type="datetimeFigureOut">
              <a:rPr lang="en-US"/>
              <a:pPr>
                <a:defRPr/>
              </a:pPr>
              <a:t>11/18/2013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C7297B0-1783-4CF1-9519-C79790F65D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E6CC30A-C63A-47AC-B461-137091FC7B8E}" type="datetimeFigureOut">
              <a:rPr lang="en-US"/>
              <a:pPr>
                <a:defRPr/>
              </a:pPr>
              <a:t>11/18/2013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69EF335-B579-4E0E-A6DB-4CC40FADED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3680BF7-7B87-4E01-AF89-A0EF948BE7E2}" type="datetimeFigureOut">
              <a:rPr lang="en-US"/>
              <a:pPr>
                <a:defRPr/>
              </a:pPr>
              <a:t>11/18/2013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CF5F85-4FF9-4174-836B-5B5603DCE5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D7D63D-28EA-4D0A-A5FD-72805F5FEE55}" type="datetimeFigureOut">
              <a:rPr lang="en-US"/>
              <a:pPr>
                <a:defRPr/>
              </a:pPr>
              <a:t>11/18/2013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38BE16-54A1-4787-8EDE-2797C425FE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3BE0527-2CC0-4857-ADE3-4CF1C32D5DD2}" type="datetimeFigureOut">
              <a:rPr lang="en-US"/>
              <a:pPr>
                <a:defRPr/>
              </a:pPr>
              <a:t>11/18/2013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BCE53A9-A186-4301-BC09-4C9E0AF074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A344726-31E9-4EA1-A742-B4070B466283}" type="datetimeFigureOut">
              <a:rPr lang="en-US"/>
              <a:pPr>
                <a:defRPr/>
              </a:pPr>
              <a:t>11/18/2013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191970A-C901-4100-A3AF-E2F7D8C3FE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10C705B-10D7-451E-9517-D338D2927508}" type="datetimeFigureOut">
              <a:rPr lang="en-US"/>
              <a:pPr>
                <a:defRPr/>
              </a:pPr>
              <a:t>11/18/2013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7F5628D-99B8-42DA-9895-67EB10B59B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B7EB492-71FB-4189-8938-F03609549D6F}" type="datetimeFigureOut">
              <a:rPr lang="en-US"/>
              <a:pPr>
                <a:defRPr/>
              </a:pPr>
              <a:t>11/18/2013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7F04556-859C-417E-9343-D3A3746CA0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288C91D-4674-41BF-ABF8-7035D3E9D11D}" type="datetimeFigureOut">
              <a:rPr lang="en-US"/>
              <a:pPr>
                <a:defRPr/>
              </a:pPr>
              <a:t>11/18/2013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BD15EEC-0A7F-4B0A-AB0A-205B114A9A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770DA2A-6276-47D4-8B44-3AF1CF8C2B27}" type="datetimeFigureOut">
              <a:rPr lang="en-US"/>
              <a:pPr>
                <a:defRPr/>
              </a:pPr>
              <a:t>11/18/2013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7E8A600-A200-4676-B189-D0EB9A0E3A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CE2F89DE-F6D7-4841-B82E-E76F3C8BD373}" type="datetimeFigureOut">
              <a:rPr lang="en-US"/>
              <a:pPr>
                <a:defRPr/>
              </a:pPr>
              <a:t>11/18/2013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47372CC-FD5A-444E-95D9-0AB67D92E0E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6" r:id="rId2"/>
    <p:sldLayoutId id="2147483708"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1828800"/>
          </a:xfrm>
        </p:spPr>
        <p:txBody>
          <a:bodyPr/>
          <a:lstStyle/>
          <a:p>
            <a:pPr fontAlgn="auto">
              <a:spcAft>
                <a:spcPts val="0"/>
              </a:spcAft>
              <a:defRPr/>
            </a:pPr>
            <a:r>
              <a:rPr lang="en-US" dirty="0">
                <a:effectLst/>
              </a:rPr>
              <a:t>While Writing About Underdogs, Author Rediscovers Faith </a:t>
            </a:r>
            <a:endParaRPr lang="en-US" dirty="0"/>
          </a:p>
        </p:txBody>
      </p:sp>
      <p:sp>
        <p:nvSpPr>
          <p:cNvPr id="14338" name="Subtitle 2"/>
          <p:cNvSpPr>
            <a:spLocks noGrp="1"/>
          </p:cNvSpPr>
          <p:nvPr>
            <p:ph type="subTitle" idx="1"/>
          </p:nvPr>
        </p:nvSpPr>
        <p:spPr>
          <a:xfrm>
            <a:off x="1371600" y="3962400"/>
            <a:ext cx="6400800" cy="1752600"/>
          </a:xfrm>
        </p:spPr>
        <p:txBody>
          <a:bodyPr/>
          <a:lstStyle/>
          <a:p>
            <a:endParaRPr lang="en-US" smtClean="0"/>
          </a:p>
          <a:p>
            <a:r>
              <a:rPr lang="en-US" smtClean="0"/>
              <a:t>CPC Adult Education</a:t>
            </a:r>
          </a:p>
          <a:p>
            <a:r>
              <a:rPr lang="en-US" smtClean="0"/>
              <a:t>November 10</a:t>
            </a:r>
            <a:r>
              <a:rPr lang="en-US" baseline="30000" smtClean="0"/>
              <a:t>th</a:t>
            </a:r>
            <a:r>
              <a:rPr lang="en-US" smtClean="0"/>
              <a:t>, 2013</a:t>
            </a:r>
          </a:p>
        </p:txBody>
      </p:sp>
      <p:pic>
        <p:nvPicPr>
          <p:cNvPr id="14339" name="Picture 2" descr="http://www.thewiredword.com/_img/tww_logo_email.jpg"/>
          <p:cNvPicPr>
            <a:picLocks noChangeAspect="1" noChangeArrowheads="1"/>
          </p:cNvPicPr>
          <p:nvPr/>
        </p:nvPicPr>
        <p:blipFill>
          <a:blip r:embed="rId2"/>
          <a:srcRect/>
          <a:stretch>
            <a:fillRect/>
          </a:stretch>
        </p:blipFill>
        <p:spPr bwMode="auto">
          <a:xfrm>
            <a:off x="2971800" y="228600"/>
            <a:ext cx="3227388"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Background</a:t>
            </a:r>
            <a:endParaRPr lang="en-US" dirty="0"/>
          </a:p>
        </p:txBody>
      </p:sp>
      <p:sp>
        <p:nvSpPr>
          <p:cNvPr id="15362" name="Content Placeholder 2"/>
          <p:cNvSpPr>
            <a:spLocks noGrp="1"/>
          </p:cNvSpPr>
          <p:nvPr>
            <p:ph idx="1"/>
          </p:nvPr>
        </p:nvSpPr>
        <p:spPr/>
        <p:txBody>
          <a:bodyPr/>
          <a:lstStyle/>
          <a:p>
            <a:r>
              <a:rPr lang="en-US" smtClean="0"/>
              <a:t>Malcolm Gladwell, staff writer for </a:t>
            </a:r>
            <a:r>
              <a:rPr lang="en-US" i="1" smtClean="0"/>
              <a:t>The New Yorker</a:t>
            </a:r>
          </a:p>
          <a:p>
            <a:r>
              <a:rPr lang="en-US" smtClean="0"/>
              <a:t>Four books on the </a:t>
            </a:r>
            <a:r>
              <a:rPr lang="en-US" i="1" smtClean="0"/>
              <a:t>New York Times</a:t>
            </a:r>
            <a:r>
              <a:rPr lang="en-US" smtClean="0"/>
              <a:t> bestseller list</a:t>
            </a:r>
          </a:p>
          <a:p>
            <a:r>
              <a:rPr lang="en-US" smtClean="0"/>
              <a:t>Newest title: </a:t>
            </a:r>
            <a:r>
              <a:rPr lang="en-US" i="1" smtClean="0"/>
              <a:t>David and Goliath: Underdogs, Misfits and the Art of Battling Giants</a:t>
            </a:r>
          </a:p>
          <a:p>
            <a:r>
              <a:rPr lang="en-US" smtClean="0"/>
              <a:t>Book delves into psychology, history, science, business, and politics; but also faith-related themes</a:t>
            </a:r>
          </a:p>
          <a:p>
            <a:r>
              <a:rPr lang="en-US" smtClean="0"/>
              <a:t>Gladwell was a lapsed Mennonite, but rediscovered his faith while writing this book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i="1" dirty="0"/>
              <a:t>David and Goliath: Underdogs, Misfits and the Art of Battling Giants</a:t>
            </a:r>
            <a:endParaRPr lang="en-US" sz="3200" dirty="0"/>
          </a:p>
        </p:txBody>
      </p:sp>
      <p:sp>
        <p:nvSpPr>
          <p:cNvPr id="17410" name="Content Placeholder 2"/>
          <p:cNvSpPr>
            <a:spLocks noGrp="1"/>
          </p:cNvSpPr>
          <p:nvPr>
            <p:ph idx="1"/>
          </p:nvPr>
        </p:nvSpPr>
        <p:spPr/>
        <p:txBody>
          <a:bodyPr/>
          <a:lstStyle/>
          <a:p>
            <a:r>
              <a:rPr lang="en-US" smtClean="0"/>
              <a:t>The book comes at the idea of power from the side of those usually considered at a disadvantage</a:t>
            </a:r>
          </a:p>
          <a:p>
            <a:r>
              <a:rPr lang="en-US" smtClean="0"/>
              <a:t>For example, in some situations, coming from a traumatic childhood or having a disability may actually give a person the upper hand</a:t>
            </a:r>
          </a:p>
          <a:p>
            <a:r>
              <a:rPr lang="en-US" smtClean="0"/>
              <a:t>Gladwell tells of people facing great adversity who were able to do extraordinary things because, like David confronting Goliath, they were armed with faith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3600" dirty="0" err="1" smtClean="0"/>
              <a:t>Gladwell</a:t>
            </a:r>
            <a:r>
              <a:rPr lang="en-US" sz="3600" dirty="0" smtClean="0"/>
              <a:t> on rediscovering faith</a:t>
            </a:r>
            <a:endParaRPr lang="en-US" sz="3600" dirty="0"/>
          </a:p>
        </p:txBody>
      </p:sp>
      <p:sp>
        <p:nvSpPr>
          <p:cNvPr id="18434" name="Content Placeholder 2"/>
          <p:cNvSpPr>
            <a:spLocks noGrp="1"/>
          </p:cNvSpPr>
          <p:nvPr>
            <p:ph idx="1"/>
          </p:nvPr>
        </p:nvSpPr>
        <p:spPr/>
        <p:txBody>
          <a:bodyPr/>
          <a:lstStyle/>
          <a:p>
            <a:r>
              <a:rPr lang="en-US" smtClean="0"/>
              <a:t>“I’ve always believed in God,” but now he once again identifies as Christian</a:t>
            </a:r>
          </a:p>
          <a:p>
            <a:r>
              <a:rPr lang="en-US" smtClean="0"/>
              <a:t>He didn’t have a personal conversion experience, rather, “I realized what I had missed”</a:t>
            </a:r>
          </a:p>
          <a:p>
            <a:r>
              <a:rPr lang="en-US" smtClean="0"/>
              <a:t>“I was writing about people of extraordinary circumstances, and it slowly dawned on my that I could have that too”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Only share if you’re comfortable doing so</a:t>
            </a:r>
            <a:endParaRPr lang="en-US" dirty="0"/>
          </a:p>
        </p:txBody>
      </p:sp>
      <p:sp>
        <p:nvSpPr>
          <p:cNvPr id="3" name="Content Placeholder 2"/>
          <p:cNvSpPr>
            <a:spLocks noGrp="1"/>
          </p:cNvSpPr>
          <p:nvPr>
            <p:ph idx="1"/>
          </p:nvPr>
        </p:nvSpPr>
        <p:spPr/>
        <p:txBody>
          <a:bodyPr/>
          <a:lstStyle/>
          <a:p>
            <a:r>
              <a:rPr lang="en-US" smtClean="0"/>
              <a:t>What has been your own experience of faith in God and Christ?</a:t>
            </a:r>
          </a:p>
          <a:p>
            <a:endParaRPr lang="en-US" smtClean="0"/>
          </a:p>
          <a:p>
            <a:r>
              <a:rPr lang="en-US" smtClean="0"/>
              <a:t>Has it been a constant reality, or have there been ups and downs?</a:t>
            </a:r>
          </a:p>
          <a:p>
            <a:endParaRPr lang="en-US" smtClean="0"/>
          </a:p>
          <a:p>
            <a:r>
              <a:rPr lang="en-US" smtClean="0"/>
              <a:t>In what sense does faith give one power?</a:t>
            </a:r>
          </a:p>
          <a:p>
            <a:endParaRPr lang="en-US" smtClean="0"/>
          </a:p>
          <a:p>
            <a:r>
              <a:rPr lang="en-US" smtClean="0"/>
              <a:t>Does faith create a burden, or relieve burdens?  Can it do both?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 divided mind</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Mark 9:24</a:t>
            </a:r>
            <a:r>
              <a:rPr lang="en-US" b="1" dirty="0"/>
              <a:t> </a:t>
            </a:r>
            <a:r>
              <a:rPr lang="en-US" dirty="0"/>
              <a:t/>
            </a:r>
            <a:br>
              <a:rPr lang="en-US" dirty="0"/>
            </a:br>
            <a:r>
              <a:rPr lang="en-US" i="1" dirty="0"/>
              <a:t>I believe; help my unbelief</a:t>
            </a:r>
            <a:r>
              <a:rPr lang="en-US" i="1" dirty="0" smtClean="0"/>
              <a:t>!</a:t>
            </a:r>
          </a:p>
          <a:p>
            <a:pPr marL="137160" indent="0" fontAlgn="auto">
              <a:spcAft>
                <a:spcPts val="0"/>
              </a:spcAft>
              <a:buClr>
                <a:schemeClr val="tx1">
                  <a:shade val="95000"/>
                </a:schemeClr>
              </a:buClr>
              <a:buFont typeface="Wingdings 2"/>
              <a:buNone/>
              <a:defRPr/>
            </a:pPr>
            <a:endParaRPr lang="en-US" i="1" dirty="0"/>
          </a:p>
          <a:p>
            <a:pPr marL="548640" indent="-411480" fontAlgn="auto">
              <a:spcAft>
                <a:spcPts val="0"/>
              </a:spcAft>
              <a:buClr>
                <a:schemeClr val="tx1">
                  <a:shade val="95000"/>
                </a:schemeClr>
              </a:buClr>
              <a:buFont typeface="Wingdings 2"/>
              <a:buChar char=""/>
              <a:defRPr/>
            </a:pPr>
            <a:r>
              <a:rPr lang="en-US" dirty="0"/>
              <a:t>In what areas of following Jesus do you experience the divided mind</a:t>
            </a:r>
            <a:r>
              <a:rPr lang="en-US" dirty="0" smtClean="0"/>
              <a:t>?</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en-US" dirty="0" smtClean="0"/>
              <a:t>When you struggle </a:t>
            </a:r>
            <a:r>
              <a:rPr lang="en-US" dirty="0"/>
              <a:t>with </a:t>
            </a:r>
            <a:r>
              <a:rPr lang="en-US" dirty="0" smtClean="0"/>
              <a:t>your </a:t>
            </a:r>
            <a:r>
              <a:rPr lang="en-US" dirty="0"/>
              <a:t>faith, do you reach out to God (as did the man in this gospel story), or does the very fact that you are struggling make it difficult to reach out to a God you may doubt?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Rooting yourself in faith</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Colossians 2:6-7 </a:t>
            </a:r>
            <a:r>
              <a:rPr lang="en-US" dirty="0"/>
              <a:t/>
            </a:r>
            <a:br>
              <a:rPr lang="en-US" dirty="0"/>
            </a:br>
            <a:r>
              <a:rPr lang="en-US" i="1" dirty="0"/>
              <a:t>As you therefore have received Christ Jesus the Lord, continue to live your lives in him, rooted and built up in him and established in the faith, just as you were taught, abounding in thanksgiving</a:t>
            </a:r>
            <a:r>
              <a:rPr lang="en-US" i="1" dirty="0" smtClean="0"/>
              <a:t>.</a:t>
            </a:r>
          </a:p>
          <a:p>
            <a:pPr marL="137160" indent="0" fontAlgn="auto">
              <a:spcAft>
                <a:spcPts val="0"/>
              </a:spcAft>
              <a:buClr>
                <a:schemeClr val="tx1">
                  <a:shade val="95000"/>
                </a:schemeClr>
              </a:buClr>
              <a:buFont typeface="Wingdings 2"/>
              <a:buNone/>
              <a:defRPr/>
            </a:pPr>
            <a:endParaRPr lang="en-US" i="1" dirty="0"/>
          </a:p>
          <a:p>
            <a:pPr marL="548640" indent="-411480" fontAlgn="auto">
              <a:spcAft>
                <a:spcPts val="0"/>
              </a:spcAft>
              <a:buClr>
                <a:schemeClr val="tx1">
                  <a:shade val="95000"/>
                </a:schemeClr>
              </a:buClr>
              <a:buFont typeface="Wingdings 2"/>
              <a:buChar char=""/>
              <a:defRPr/>
            </a:pPr>
            <a:r>
              <a:rPr lang="en-US" dirty="0"/>
              <a:t>How do we put down roots into the faith in order to be strongly anchored during the storms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fontAlgn="auto">
              <a:spcAft>
                <a:spcPts val="0"/>
              </a:spcAft>
              <a:defRPr/>
            </a:pPr>
            <a:r>
              <a:rPr lang="en-US" sz="3600" dirty="0" smtClean="0"/>
              <a:t>Is it appropriate to admit doubt?</a:t>
            </a:r>
            <a:endParaRPr lang="en-US" sz="3600" dirty="0"/>
          </a:p>
        </p:txBody>
      </p:sp>
      <p:sp>
        <p:nvSpPr>
          <p:cNvPr id="3" name="Content Placeholder 2"/>
          <p:cNvSpPr>
            <a:spLocks noGrp="1"/>
          </p:cNvSpPr>
          <p:nvPr>
            <p:ph idx="1"/>
          </p:nvPr>
        </p:nvSpPr>
        <p:spPr>
          <a:xfrm>
            <a:off x="457200" y="685800"/>
            <a:ext cx="8229600" cy="4708525"/>
          </a:xfrm>
        </p:spPr>
        <p:txBody>
          <a:bodyPr/>
          <a:lstStyle/>
          <a:p>
            <a:pPr marL="136525" indent="0">
              <a:buFont typeface="Wingdings 2" pitchFamily="18" charset="2"/>
              <a:buNone/>
            </a:pPr>
            <a:r>
              <a:rPr lang="en-US" sz="2400" smtClean="0"/>
              <a:t>     Several years ago I wrote one I called 'The Siege' about a very difficult summer in my ministry when I struggled with real doubt about the faith. There seemed to be a dark voice that suggested that the world I saw was all there is, and that I was wasting my time. </a:t>
            </a:r>
          </a:p>
          <a:p>
            <a:pPr marL="136525" indent="0">
              <a:buFont typeface="Wingdings 2" pitchFamily="18" charset="2"/>
              <a:buNone/>
            </a:pPr>
            <a:r>
              <a:rPr lang="en-US" sz="2400" smtClean="0"/>
              <a:t>     Then one evening, as I drove back home and saw the sun setting beautifully behind corn fields still a month away from harvest, I thought to myself, 'If this is all there is, then God is worth praising.' The siege was lifted, and I felt supported by God. </a:t>
            </a:r>
          </a:p>
          <a:p>
            <a:pPr marL="136525" indent="0">
              <a:buFont typeface="Wingdings 2" pitchFamily="18" charset="2"/>
              <a:buNone/>
            </a:pPr>
            <a:r>
              <a:rPr lang="en-US" sz="2400" smtClean="0"/>
              <a:t>     I got several letters from folks who had drifted away from the faith and had returned, and were glad to find they were not alone. But the magazine also got some letters from folks who thought it was totally inappropriate for Christians to admit doubt, and especially for Christian magazines to print such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2795</TotalTime>
  <Words>498</Words>
  <Application>Microsoft Office PowerPoint</Application>
  <PresentationFormat>On-screen Show (4:3)</PresentationFormat>
  <Paragraphs>35</Paragraphs>
  <Slides>8</Slides>
  <Notes>2</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8</vt:i4>
      </vt:variant>
    </vt:vector>
  </HeadingPairs>
  <TitlesOfParts>
    <vt:vector size="17" baseType="lpstr">
      <vt:lpstr>Book Antiqua</vt:lpstr>
      <vt:lpstr>Arial</vt:lpstr>
      <vt:lpstr>Lucida Sans</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lpstr>Slide 8</vt:lpstr>
    </vt:vector>
  </TitlesOfParts>
  <Company>Mayo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Argentina's Cardinal Bergoglio Becomes Pope Francis</dc:title>
  <dc:creator>Shannon A Bennett</dc:creator>
  <cp:lastModifiedBy>office</cp:lastModifiedBy>
  <cp:revision>44</cp:revision>
  <dcterms:created xsi:type="dcterms:W3CDTF">2013-04-09T01:57:45Z</dcterms:created>
  <dcterms:modified xsi:type="dcterms:W3CDTF">2013-11-18T18:08:29Z</dcterms:modified>
</cp:coreProperties>
</file>